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33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582460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600251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869004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56460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888170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688914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0286966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704880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52472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293434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2F3E8B1C-86EF-43CF-8304-249481088644}" type="datetimeFigureOut">
              <a:rPr lang="en-US" smtClean="0"/>
              <a:t>2/18/2022</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197976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2/18/2022</a:t>
            </a:fld>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5924849"/>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hyperlink" Target="https://www.investopedia.com/ask/answers/032515/what-difference-between-earnings-share-and-dividends-share.asp#:~:text=Earnings%20per%20share%20is%20a,a%20company's%20profitability%20and%20outlook" TargetMode="External"/><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hyperlink" Target="https://www.investopedia.com/ask/answers/070715/what-difference-between-earnings-and-revenue.asp" TargetMode="External"/><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AAAB69-D4E7-4B93-8523-102B96354C11}"/>
              </a:ext>
            </a:extLst>
          </p:cNvPr>
          <p:cNvSpPr>
            <a:spLocks noGrp="1"/>
          </p:cNvSpPr>
          <p:nvPr>
            <p:ph type="ctrTitle"/>
          </p:nvPr>
        </p:nvSpPr>
        <p:spPr>
          <a:xfrm>
            <a:off x="647699" y="871758"/>
            <a:ext cx="5227171" cy="3871143"/>
          </a:xfrm>
        </p:spPr>
        <p:txBody>
          <a:bodyPr>
            <a:normAutofit/>
          </a:bodyPr>
          <a:lstStyle/>
          <a:p>
            <a:pPr algn="ctr"/>
            <a:r>
              <a:rPr lang="en-US" dirty="0"/>
              <a:t>Netflix Stock Profile of 2017</a:t>
            </a:r>
          </a:p>
        </p:txBody>
      </p:sp>
      <p:sp>
        <p:nvSpPr>
          <p:cNvPr id="3" name="Subtitle 2">
            <a:extLst>
              <a:ext uri="{FF2B5EF4-FFF2-40B4-BE49-F238E27FC236}">
                <a16:creationId xmlns:a16="http://schemas.microsoft.com/office/drawing/2014/main" id="{72139BCB-1E63-462B-B944-73244D3BF9D9}"/>
              </a:ext>
            </a:extLst>
          </p:cNvPr>
          <p:cNvSpPr>
            <a:spLocks noGrp="1"/>
          </p:cNvSpPr>
          <p:nvPr>
            <p:ph type="subTitle" idx="1"/>
          </p:nvPr>
        </p:nvSpPr>
        <p:spPr>
          <a:xfrm>
            <a:off x="695325" y="4785543"/>
            <a:ext cx="4857857" cy="1005657"/>
          </a:xfrm>
        </p:spPr>
        <p:txBody>
          <a:bodyPr>
            <a:normAutofit/>
          </a:bodyPr>
          <a:lstStyle/>
          <a:p>
            <a:r>
              <a:rPr lang="en-US" dirty="0">
                <a:latin typeface="Lato" panose="020F0502020204030203" pitchFamily="34" charset="0"/>
                <a:ea typeface="Lato" panose="020F0502020204030203" pitchFamily="34" charset="0"/>
                <a:cs typeface="Lato" panose="020F0502020204030203" pitchFamily="34" charset="0"/>
              </a:rPr>
              <a:t>Codecademy Data Visualization Project</a:t>
            </a:r>
          </a:p>
        </p:txBody>
      </p:sp>
      <p:cxnSp>
        <p:nvCxnSpPr>
          <p:cNvPr id="20" name="Straight Connector 19">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Blue candlestick chart">
            <a:extLst>
              <a:ext uri="{FF2B5EF4-FFF2-40B4-BE49-F238E27FC236}">
                <a16:creationId xmlns:a16="http://schemas.microsoft.com/office/drawing/2014/main" id="{EC50C39D-9B43-4110-976A-898B7A07D355}"/>
              </a:ext>
            </a:extLst>
          </p:cNvPr>
          <p:cNvPicPr>
            <a:picLocks noChangeAspect="1"/>
          </p:cNvPicPr>
          <p:nvPr/>
        </p:nvPicPr>
        <p:blipFill rotWithShape="1">
          <a:blip r:embed="rId2">
            <a:extLst>
              <a:ext uri="{28A0092B-C50C-407E-A947-70E740481C1C}">
                <a14:useLocalDpi xmlns:a14="http://schemas.microsoft.com/office/drawing/2010/main" val="0"/>
              </a:ext>
            </a:extLst>
          </a:blip>
          <a:srcRect l="18950" r="25795" b="-1"/>
          <a:stretch/>
        </p:blipFill>
        <p:spPr>
          <a:xfrm>
            <a:off x="6515100" y="10"/>
            <a:ext cx="5676900" cy="6857990"/>
          </a:xfrm>
          <a:prstGeom prst="rect">
            <a:avLst/>
          </a:prstGeom>
        </p:spPr>
      </p:pic>
    </p:spTree>
    <p:extLst>
      <p:ext uri="{BB962C8B-B14F-4D97-AF65-F5344CB8AC3E}">
        <p14:creationId xmlns:p14="http://schemas.microsoft.com/office/powerpoint/2010/main" val="21355016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CEA42-7D3D-4175-A00D-E95C0C093CF4}"/>
              </a:ext>
            </a:extLst>
          </p:cNvPr>
          <p:cNvSpPr>
            <a:spLocks noGrp="1"/>
          </p:cNvSpPr>
          <p:nvPr>
            <p:ph type="title"/>
          </p:nvPr>
        </p:nvSpPr>
        <p:spPr/>
        <p:txBody>
          <a:bodyPr/>
          <a:lstStyle/>
          <a:p>
            <a:r>
              <a:rPr lang="en-US" dirty="0"/>
              <a:t>List of Visualizations</a:t>
            </a:r>
          </a:p>
        </p:txBody>
      </p:sp>
      <p:sp>
        <p:nvSpPr>
          <p:cNvPr id="3" name="Content Placeholder 2">
            <a:extLst>
              <a:ext uri="{FF2B5EF4-FFF2-40B4-BE49-F238E27FC236}">
                <a16:creationId xmlns:a16="http://schemas.microsoft.com/office/drawing/2014/main" id="{00E71962-68C8-4CB1-90B8-52F260EECEB1}"/>
              </a:ext>
            </a:extLst>
          </p:cNvPr>
          <p:cNvSpPr>
            <a:spLocks noGrp="1"/>
          </p:cNvSpPr>
          <p:nvPr>
            <p:ph idx="1"/>
          </p:nvPr>
        </p:nvSpPr>
        <p:spPr/>
        <p:txBody>
          <a:bodyPr/>
          <a:lstStyle/>
          <a:p>
            <a:r>
              <a:rPr lang="en-US" dirty="0">
                <a:latin typeface="Lato" panose="020F0502020204030203" pitchFamily="34" charset="0"/>
                <a:ea typeface="Lato" panose="020F0502020204030203" pitchFamily="34" charset="0"/>
                <a:cs typeface="Lato" panose="020F0502020204030203" pitchFamily="34" charset="0"/>
              </a:rPr>
              <a:t>Comparing the Netflix quarterly data through distribution.</a:t>
            </a:r>
          </a:p>
          <a:p>
            <a:r>
              <a:rPr lang="en-US" dirty="0">
                <a:latin typeface="Lato" panose="020F0502020204030203" pitchFamily="34" charset="0"/>
                <a:ea typeface="Lato" panose="020F0502020204030203" pitchFamily="34" charset="0"/>
                <a:cs typeface="Lato" panose="020F0502020204030203" pitchFamily="34" charset="0"/>
              </a:rPr>
              <a:t>Looking at the projected earnings compared to the actual earnings for each quarter.</a:t>
            </a:r>
          </a:p>
          <a:p>
            <a:r>
              <a:rPr lang="en-US" dirty="0">
                <a:latin typeface="Lato" panose="020F0502020204030203" pitchFamily="34" charset="0"/>
                <a:ea typeface="Lato" panose="020F0502020204030203" pitchFamily="34" charset="0"/>
                <a:cs typeface="Lato" panose="020F0502020204030203" pitchFamily="34" charset="0"/>
              </a:rPr>
              <a:t>The earnings and revenue from Netflix for each quarter.</a:t>
            </a:r>
          </a:p>
          <a:p>
            <a:r>
              <a:rPr lang="en-US" dirty="0">
                <a:latin typeface="Lato" panose="020F0502020204030203" pitchFamily="34" charset="0"/>
                <a:ea typeface="Lato" panose="020F0502020204030203" pitchFamily="34" charset="0"/>
                <a:cs typeface="Lato" panose="020F0502020204030203" pitchFamily="34" charset="0"/>
              </a:rPr>
              <a:t>Compare the Netflix and the Dow Jones stock prices for 2017.</a:t>
            </a:r>
          </a:p>
        </p:txBody>
      </p:sp>
    </p:spTree>
    <p:extLst>
      <p:ext uri="{BB962C8B-B14F-4D97-AF65-F5344CB8AC3E}">
        <p14:creationId xmlns:p14="http://schemas.microsoft.com/office/powerpoint/2010/main" val="565300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33E62-A4F8-4291-A617-58834AC1C997}"/>
              </a:ext>
            </a:extLst>
          </p:cNvPr>
          <p:cNvSpPr>
            <a:spLocks noGrp="1"/>
          </p:cNvSpPr>
          <p:nvPr>
            <p:ph type="title"/>
          </p:nvPr>
        </p:nvSpPr>
        <p:spPr/>
        <p:txBody>
          <a:bodyPr>
            <a:normAutofit fontScale="90000"/>
          </a:bodyPr>
          <a:lstStyle/>
          <a:p>
            <a:r>
              <a:rPr lang="en-US" dirty="0"/>
              <a:t>Distribution of Netflix Stock by Quarter</a:t>
            </a:r>
          </a:p>
        </p:txBody>
      </p:sp>
      <p:pic>
        <p:nvPicPr>
          <p:cNvPr id="6" name="Picture Placeholder 5" descr="Icon&#10;&#10;Description automatically generated with medium confidence">
            <a:extLst>
              <a:ext uri="{FF2B5EF4-FFF2-40B4-BE49-F238E27FC236}">
                <a16:creationId xmlns:a16="http://schemas.microsoft.com/office/drawing/2014/main" id="{4899D9D2-5ECC-417F-B0B5-7932D28CBE0E}"/>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6096000" y="1591272"/>
            <a:ext cx="5166779" cy="3444520"/>
          </a:xfrm>
        </p:spPr>
      </p:pic>
      <p:sp>
        <p:nvSpPr>
          <p:cNvPr id="4" name="Text Placeholder 3">
            <a:extLst>
              <a:ext uri="{FF2B5EF4-FFF2-40B4-BE49-F238E27FC236}">
                <a16:creationId xmlns:a16="http://schemas.microsoft.com/office/drawing/2014/main" id="{FC89CE1B-2972-4296-987B-C14242DDD366}"/>
              </a:ext>
            </a:extLst>
          </p:cNvPr>
          <p:cNvSpPr>
            <a:spLocks noGrp="1"/>
          </p:cNvSpPr>
          <p:nvPr>
            <p:ph type="body" sz="half" idx="2"/>
          </p:nvPr>
        </p:nvSpPr>
        <p:spPr>
          <a:xfrm>
            <a:off x="683342" y="2552700"/>
            <a:ext cx="5166779" cy="3316288"/>
          </a:xfrm>
        </p:spPr>
        <p:txBody>
          <a:bodyPr>
            <a:normAutofit/>
          </a:bodyPr>
          <a:lstStyle/>
          <a:p>
            <a:pPr>
              <a:lnSpc>
                <a:spcPct val="100000"/>
              </a:lnSpc>
            </a:pPr>
            <a:r>
              <a:rPr lang="en-US" sz="900" dirty="0">
                <a:latin typeface="Lato" panose="020F0502020204030203" pitchFamily="34" charset="0"/>
                <a:ea typeface="Lato" panose="020F0502020204030203" pitchFamily="34" charset="0"/>
                <a:cs typeface="Lato" panose="020F0502020204030203" pitchFamily="34" charset="0"/>
              </a:rPr>
              <a:t>Based on each quarter, we can see that the closing stock prices went from around $125 in Q1, to about $205 in Q4. </a:t>
            </a:r>
          </a:p>
          <a:p>
            <a:pPr>
              <a:lnSpc>
                <a:spcPct val="100000"/>
              </a:lnSpc>
            </a:pPr>
            <a:r>
              <a:rPr lang="en-US" sz="900" dirty="0">
                <a:latin typeface="Lato" panose="020F0502020204030203" pitchFamily="34" charset="0"/>
                <a:ea typeface="Lato" panose="020F0502020204030203" pitchFamily="34" charset="0"/>
                <a:cs typeface="Lato" panose="020F0502020204030203" pitchFamily="34" charset="0"/>
              </a:rPr>
              <a:t>In </a:t>
            </a:r>
            <a:r>
              <a:rPr lang="en-US" sz="900" b="1" dirty="0">
                <a:latin typeface="Lato" panose="020F0502020204030203" pitchFamily="34" charset="0"/>
                <a:ea typeface="Lato" panose="020F0502020204030203" pitchFamily="34" charset="0"/>
                <a:cs typeface="Lato" panose="020F0502020204030203" pitchFamily="34" charset="0"/>
              </a:rPr>
              <a:t>Q1</a:t>
            </a:r>
            <a:r>
              <a:rPr lang="en-US" sz="900" dirty="0">
                <a:latin typeface="Lato" panose="020F0502020204030203" pitchFamily="34" charset="0"/>
                <a:ea typeface="Lato" panose="020F0502020204030203" pitchFamily="34" charset="0"/>
                <a:cs typeface="Lato" panose="020F0502020204030203" pitchFamily="34" charset="0"/>
              </a:rPr>
              <a:t>, the stock price stayed around $140 to $145; but would occasionally drop down to about $135 or jump up to $150. There were a lot of outliers (rare occurrences) below the $135 range, and very few above $150.</a:t>
            </a:r>
          </a:p>
          <a:p>
            <a:pPr>
              <a:lnSpc>
                <a:spcPct val="100000"/>
              </a:lnSpc>
            </a:pPr>
            <a:r>
              <a:rPr lang="en-US" sz="900" dirty="0">
                <a:latin typeface="Lato" panose="020F0502020204030203" pitchFamily="34" charset="0"/>
                <a:ea typeface="Lato" panose="020F0502020204030203" pitchFamily="34" charset="0"/>
                <a:cs typeface="Lato" panose="020F0502020204030203" pitchFamily="34" charset="0"/>
              </a:rPr>
              <a:t>In </a:t>
            </a:r>
            <a:r>
              <a:rPr lang="en-US" sz="900" b="1" dirty="0">
                <a:latin typeface="Lato" panose="020F0502020204030203" pitchFamily="34" charset="0"/>
                <a:ea typeface="Lato" panose="020F0502020204030203" pitchFamily="34" charset="0"/>
                <a:cs typeface="Lato" panose="020F0502020204030203" pitchFamily="34" charset="0"/>
              </a:rPr>
              <a:t>Q2</a:t>
            </a:r>
            <a:r>
              <a:rPr lang="en-US" sz="900" dirty="0">
                <a:latin typeface="Lato" panose="020F0502020204030203" pitchFamily="34" charset="0"/>
                <a:ea typeface="Lato" panose="020F0502020204030203" pitchFamily="34" charset="0"/>
                <a:cs typeface="Lato" panose="020F0502020204030203" pitchFamily="34" charset="0"/>
              </a:rPr>
              <a:t>, the stock stayed around $150 to $160; but would occasionally drop down to around $140 or jump up to $170. The stock has very few outliers below $140 or above $170; but the range of the stock starts to become greater compared to Q1.</a:t>
            </a:r>
          </a:p>
          <a:p>
            <a:pPr>
              <a:lnSpc>
                <a:spcPct val="100000"/>
              </a:lnSpc>
            </a:pPr>
            <a:r>
              <a:rPr lang="en-US" sz="900" dirty="0">
                <a:latin typeface="Lato" panose="020F0502020204030203" pitchFamily="34" charset="0"/>
                <a:ea typeface="Lato" panose="020F0502020204030203" pitchFamily="34" charset="0"/>
                <a:cs typeface="Lato" panose="020F0502020204030203" pitchFamily="34" charset="0"/>
              </a:rPr>
              <a:t>In </a:t>
            </a:r>
            <a:r>
              <a:rPr lang="en-US" sz="900" b="1" dirty="0">
                <a:latin typeface="Lato" panose="020F0502020204030203" pitchFamily="34" charset="0"/>
                <a:ea typeface="Lato" panose="020F0502020204030203" pitchFamily="34" charset="0"/>
                <a:cs typeface="Lato" panose="020F0502020204030203" pitchFamily="34" charset="0"/>
              </a:rPr>
              <a:t>Q3</a:t>
            </a:r>
            <a:r>
              <a:rPr lang="en-US" sz="900" dirty="0">
                <a:latin typeface="Lato" panose="020F0502020204030203" pitchFamily="34" charset="0"/>
                <a:ea typeface="Lato" panose="020F0502020204030203" pitchFamily="34" charset="0"/>
                <a:cs typeface="Lato" panose="020F0502020204030203" pitchFamily="34" charset="0"/>
              </a:rPr>
              <a:t>, the stock stayed around $170 to $180; but would occasionally drop down to $150 or jump up to $190. The stock has very few outliers below $150, but more outliers above $190. The range of the stock has become even greater than Q2.</a:t>
            </a:r>
          </a:p>
          <a:p>
            <a:pPr>
              <a:lnSpc>
                <a:spcPct val="100000"/>
              </a:lnSpc>
            </a:pPr>
            <a:r>
              <a:rPr lang="en-US" sz="900" dirty="0">
                <a:latin typeface="Lato" panose="020F0502020204030203" pitchFamily="34" charset="0"/>
                <a:ea typeface="Lato" panose="020F0502020204030203" pitchFamily="34" charset="0"/>
                <a:cs typeface="Lato" panose="020F0502020204030203" pitchFamily="34" charset="0"/>
              </a:rPr>
              <a:t>In </a:t>
            </a:r>
            <a:r>
              <a:rPr lang="en-US" sz="900" b="1" dirty="0">
                <a:latin typeface="Lato" panose="020F0502020204030203" pitchFamily="34" charset="0"/>
                <a:ea typeface="Lato" panose="020F0502020204030203" pitchFamily="34" charset="0"/>
                <a:cs typeface="Lato" panose="020F0502020204030203" pitchFamily="34" charset="0"/>
              </a:rPr>
              <a:t>Q4</a:t>
            </a:r>
            <a:r>
              <a:rPr lang="en-US" sz="900" dirty="0">
                <a:latin typeface="Lato" panose="020F0502020204030203" pitchFamily="34" charset="0"/>
                <a:ea typeface="Lato" panose="020F0502020204030203" pitchFamily="34" charset="0"/>
                <a:cs typeface="Lato" panose="020F0502020204030203" pitchFamily="34" charset="0"/>
              </a:rPr>
              <a:t>, the stock stayed around $190 to $195; but would occasionally drop down to $180 or jump up to around $205. The stock has very few outliers below $180, but more outliers above $205. The range of the stock has become very similar to the range of Q1, but at a higher price point.</a:t>
            </a:r>
          </a:p>
          <a:p>
            <a:pPr>
              <a:lnSpc>
                <a:spcPct val="100000"/>
              </a:lnSpc>
            </a:pPr>
            <a:r>
              <a:rPr lang="en-US" sz="900" dirty="0">
                <a:latin typeface="Lato" panose="020F0502020204030203" pitchFamily="34" charset="0"/>
                <a:ea typeface="Lato" panose="020F0502020204030203" pitchFamily="34" charset="0"/>
                <a:cs typeface="Lato" panose="020F0502020204030203" pitchFamily="34" charset="0"/>
              </a:rPr>
              <a:t>We could suggest that Q1, and Q4 are the safest times to buy or sell the stock as the price doesn’t very much. Q2 starts to become more volatile, but still relatively safe. Q3 is the most volatile, making it riskier to buy and sell the stock during this quarter; however, will be the best time to make more money off the stock.</a:t>
            </a:r>
          </a:p>
        </p:txBody>
      </p:sp>
    </p:spTree>
    <p:extLst>
      <p:ext uri="{BB962C8B-B14F-4D97-AF65-F5344CB8AC3E}">
        <p14:creationId xmlns:p14="http://schemas.microsoft.com/office/powerpoint/2010/main" val="2019078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3CA66-E1C4-4AE8-903E-99A9628A9851}"/>
              </a:ext>
            </a:extLst>
          </p:cNvPr>
          <p:cNvSpPr>
            <a:spLocks noGrp="1"/>
          </p:cNvSpPr>
          <p:nvPr>
            <p:ph type="title"/>
          </p:nvPr>
        </p:nvSpPr>
        <p:spPr/>
        <p:txBody>
          <a:bodyPr>
            <a:normAutofit fontScale="90000"/>
          </a:bodyPr>
          <a:lstStyle/>
          <a:p>
            <a:r>
              <a:rPr lang="en-US" dirty="0"/>
              <a:t>Earnings Per Share for Netflix stock in 2017</a:t>
            </a:r>
          </a:p>
        </p:txBody>
      </p:sp>
      <p:pic>
        <p:nvPicPr>
          <p:cNvPr id="6" name="Picture Placeholder 5" descr="Chart&#10;&#10;Description automatically generated with medium confidence">
            <a:extLst>
              <a:ext uri="{FF2B5EF4-FFF2-40B4-BE49-F238E27FC236}">
                <a16:creationId xmlns:a16="http://schemas.microsoft.com/office/drawing/2014/main" id="{2A21B25E-FECE-4795-A092-A67F25E72F4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5914063" y="1365536"/>
            <a:ext cx="5485714" cy="3657143"/>
          </a:xfrm>
        </p:spPr>
      </p:pic>
      <p:sp>
        <p:nvSpPr>
          <p:cNvPr id="4" name="Text Placeholder 3">
            <a:extLst>
              <a:ext uri="{FF2B5EF4-FFF2-40B4-BE49-F238E27FC236}">
                <a16:creationId xmlns:a16="http://schemas.microsoft.com/office/drawing/2014/main" id="{101713A2-86EC-47F8-AF53-2090B76D332C}"/>
              </a:ext>
            </a:extLst>
          </p:cNvPr>
          <p:cNvSpPr>
            <a:spLocks noGrp="1"/>
          </p:cNvSpPr>
          <p:nvPr>
            <p:ph type="body" sz="half" idx="2"/>
          </p:nvPr>
        </p:nvSpPr>
        <p:spPr>
          <a:xfrm>
            <a:off x="683342" y="2550253"/>
            <a:ext cx="4643667" cy="3318735"/>
          </a:xfrm>
        </p:spPr>
        <p:txBody>
          <a:bodyPr>
            <a:normAutofit fontScale="62500" lnSpcReduction="20000"/>
          </a:bodyPr>
          <a:lstStyle/>
          <a:p>
            <a:r>
              <a:rPr lang="en-US" b="1" dirty="0">
                <a:latin typeface="Lato" panose="020F0502020204030203" pitchFamily="34" charset="0"/>
                <a:ea typeface="Lato" panose="020F0502020204030203" pitchFamily="34" charset="0"/>
                <a:cs typeface="Lato" panose="020F0502020204030203" pitchFamily="34" charset="0"/>
              </a:rPr>
              <a:t>Earnings per share (EPS) </a:t>
            </a:r>
            <a:r>
              <a:rPr lang="en-US" dirty="0">
                <a:latin typeface="Lato" panose="020F0502020204030203" pitchFamily="34" charset="0"/>
                <a:ea typeface="Lato" panose="020F0502020204030203" pitchFamily="34" charset="0"/>
                <a:cs typeface="Lato" panose="020F0502020204030203" pitchFamily="34" charset="0"/>
              </a:rPr>
              <a:t>is a ratio that gauges how</a:t>
            </a:r>
            <a:r>
              <a:rPr lang="en-US" b="0" i="0" dirty="0">
                <a:solidFill>
                  <a:srgbClr val="111111"/>
                </a:solidFill>
                <a:effectLst/>
                <a:latin typeface="SourceSansPro"/>
              </a:rPr>
              <a:t> profitable a company is per share of its stock </a:t>
            </a:r>
            <a:r>
              <a:rPr lang="en-US" dirty="0">
                <a:latin typeface="Lato" panose="020F0502020204030203" pitchFamily="34" charset="0"/>
                <a:ea typeface="Lato" panose="020F0502020204030203" pitchFamily="34" charset="0"/>
                <a:cs typeface="Lato" panose="020F0502020204030203" pitchFamily="34" charset="0"/>
              </a:rPr>
              <a:t>(Nickolas &amp; Rhinehart, 2021).</a:t>
            </a:r>
          </a:p>
          <a:p>
            <a:r>
              <a:rPr lang="en-US" dirty="0">
                <a:latin typeface="Lato" panose="020F0502020204030203" pitchFamily="34" charset="0"/>
                <a:ea typeface="Lato" panose="020F0502020204030203" pitchFamily="34" charset="0"/>
                <a:cs typeface="Lato" panose="020F0502020204030203" pitchFamily="34" charset="0"/>
              </a:rPr>
              <a:t>In </a:t>
            </a:r>
            <a:r>
              <a:rPr lang="en-US" b="1" dirty="0">
                <a:latin typeface="Lato" panose="020F0502020204030203" pitchFamily="34" charset="0"/>
                <a:ea typeface="Lato" panose="020F0502020204030203" pitchFamily="34" charset="0"/>
                <a:cs typeface="Lato" panose="020F0502020204030203" pitchFamily="34" charset="0"/>
              </a:rPr>
              <a:t>Q1</a:t>
            </a:r>
            <a:r>
              <a:rPr lang="en-US" dirty="0">
                <a:latin typeface="Lato" panose="020F0502020204030203" pitchFamily="34" charset="0"/>
                <a:ea typeface="Lato" panose="020F0502020204030203" pitchFamily="34" charset="0"/>
                <a:cs typeface="Lato" panose="020F0502020204030203" pitchFamily="34" charset="0"/>
              </a:rPr>
              <a:t>, the actual EPS was a couple cents more at $0.40, than the estimate at about $0.37. This means that the company gained an extra $0.03 per stock than anticipated.</a:t>
            </a:r>
          </a:p>
          <a:p>
            <a:r>
              <a:rPr lang="en-US" dirty="0">
                <a:latin typeface="Lato" panose="020F0502020204030203" pitchFamily="34" charset="0"/>
                <a:ea typeface="Lato" panose="020F0502020204030203" pitchFamily="34" charset="0"/>
                <a:cs typeface="Lato" panose="020F0502020204030203" pitchFamily="34" charset="0"/>
              </a:rPr>
              <a:t>In </a:t>
            </a:r>
            <a:r>
              <a:rPr lang="en-US" b="1" dirty="0">
                <a:latin typeface="Lato" panose="020F0502020204030203" pitchFamily="34" charset="0"/>
                <a:ea typeface="Lato" panose="020F0502020204030203" pitchFamily="34" charset="0"/>
                <a:cs typeface="Lato" panose="020F0502020204030203" pitchFamily="34" charset="0"/>
              </a:rPr>
              <a:t>Q2</a:t>
            </a:r>
            <a:r>
              <a:rPr lang="en-US" dirty="0">
                <a:latin typeface="Lato" panose="020F0502020204030203" pitchFamily="34" charset="0"/>
                <a:ea typeface="Lato" panose="020F0502020204030203" pitchFamily="34" charset="0"/>
                <a:cs typeface="Lato" panose="020F0502020204030203" pitchFamily="34" charset="0"/>
              </a:rPr>
              <a:t>, the actual EPS and the estimated one were the same at $0.15 per share, meaning the company didn’t gain or lose any extra money than anticipated.</a:t>
            </a:r>
          </a:p>
          <a:p>
            <a:r>
              <a:rPr lang="en-US" dirty="0">
                <a:latin typeface="Lato" panose="020F0502020204030203" pitchFamily="34" charset="0"/>
                <a:ea typeface="Lato" panose="020F0502020204030203" pitchFamily="34" charset="0"/>
                <a:cs typeface="Lato" panose="020F0502020204030203" pitchFamily="34" charset="0"/>
              </a:rPr>
              <a:t>In </a:t>
            </a:r>
            <a:r>
              <a:rPr lang="en-US" b="1" dirty="0">
                <a:latin typeface="Lato" panose="020F0502020204030203" pitchFamily="34" charset="0"/>
                <a:ea typeface="Lato" panose="020F0502020204030203" pitchFamily="34" charset="0"/>
                <a:cs typeface="Lato" panose="020F0502020204030203" pitchFamily="34" charset="0"/>
              </a:rPr>
              <a:t>Q3</a:t>
            </a:r>
            <a:r>
              <a:rPr lang="en-US" dirty="0">
                <a:latin typeface="Lato" panose="020F0502020204030203" pitchFamily="34" charset="0"/>
                <a:ea typeface="Lato" panose="020F0502020204030203" pitchFamily="34" charset="0"/>
                <a:cs typeface="Lato" panose="020F0502020204030203" pitchFamily="34" charset="0"/>
              </a:rPr>
              <a:t>, the actual EPS was a couple cents less at about $0.28 than the estimate at about $0.32. This means that the company lost about $0.04 per stock than anticipated. </a:t>
            </a:r>
          </a:p>
          <a:p>
            <a:r>
              <a:rPr lang="en-US" dirty="0">
                <a:latin typeface="Lato" panose="020F0502020204030203" pitchFamily="34" charset="0"/>
                <a:ea typeface="Lato" panose="020F0502020204030203" pitchFamily="34" charset="0"/>
                <a:cs typeface="Lato" panose="020F0502020204030203" pitchFamily="34" charset="0"/>
              </a:rPr>
              <a:t>In </a:t>
            </a:r>
            <a:r>
              <a:rPr lang="en-US" b="1" dirty="0">
                <a:latin typeface="Lato" panose="020F0502020204030203" pitchFamily="34" charset="0"/>
                <a:ea typeface="Lato" panose="020F0502020204030203" pitchFamily="34" charset="0"/>
                <a:cs typeface="Lato" panose="020F0502020204030203" pitchFamily="34" charset="0"/>
              </a:rPr>
              <a:t>Q4</a:t>
            </a:r>
            <a:r>
              <a:rPr lang="en-US" dirty="0">
                <a:latin typeface="Lato" panose="020F0502020204030203" pitchFamily="34" charset="0"/>
                <a:ea typeface="Lato" panose="020F0502020204030203" pitchFamily="34" charset="0"/>
                <a:cs typeface="Lato" panose="020F0502020204030203" pitchFamily="34" charset="0"/>
              </a:rPr>
              <a:t>, the actual EPS and the estimated EPS were the same at about $0.41 per share, meaning the company didn’t gain or lose any extra money than anticipated.</a:t>
            </a:r>
          </a:p>
          <a:p>
            <a:r>
              <a:rPr lang="en-US" dirty="0">
                <a:latin typeface="Lato" panose="020F0502020204030203" pitchFamily="34" charset="0"/>
                <a:ea typeface="Lato" panose="020F0502020204030203" pitchFamily="34" charset="0"/>
                <a:cs typeface="Lato" panose="020F0502020204030203" pitchFamily="34" charset="0"/>
              </a:rPr>
              <a:t>Based on the graph we can assume that the extra gain in money in Q1, and the loss of money in Q4 ends up canceling out &amp; the actual amount of earnings per share is equal to the estimated earnings per share.</a:t>
            </a:r>
          </a:p>
        </p:txBody>
      </p:sp>
      <p:sp>
        <p:nvSpPr>
          <p:cNvPr id="7" name="TextBox 6">
            <a:extLst>
              <a:ext uri="{FF2B5EF4-FFF2-40B4-BE49-F238E27FC236}">
                <a16:creationId xmlns:a16="http://schemas.microsoft.com/office/drawing/2014/main" id="{DD0F0663-B44C-46B9-97D5-38D2EAA14352}"/>
              </a:ext>
            </a:extLst>
          </p:cNvPr>
          <p:cNvSpPr txBox="1"/>
          <p:nvPr/>
        </p:nvSpPr>
        <p:spPr>
          <a:xfrm>
            <a:off x="5805182" y="5327708"/>
            <a:ext cx="5703476" cy="784830"/>
          </a:xfrm>
          <a:prstGeom prst="rect">
            <a:avLst/>
          </a:prstGeom>
          <a:noFill/>
        </p:spPr>
        <p:txBody>
          <a:bodyPr wrap="square" rtlCol="0">
            <a:spAutoFit/>
          </a:bodyPr>
          <a:lstStyle/>
          <a:p>
            <a:pPr algn="ctr"/>
            <a:r>
              <a:rPr lang="en-US" sz="900" dirty="0">
                <a:effectLst/>
                <a:latin typeface="Lato Light" panose="020F0502020204030203" pitchFamily="34" charset="0"/>
                <a:ea typeface="Lato Light" panose="020F0502020204030203" pitchFamily="34" charset="0"/>
                <a:cs typeface="Lato Light" panose="020F0502020204030203" pitchFamily="34" charset="0"/>
              </a:rPr>
              <a:t>Nickolas, S. (2021, April 30). </a:t>
            </a:r>
            <a:r>
              <a:rPr lang="en-US" sz="900" i="1" dirty="0">
                <a:effectLst/>
                <a:latin typeface="Lato Light" panose="020F0502020204030203" pitchFamily="34" charset="0"/>
                <a:ea typeface="Lato Light" panose="020F0502020204030203" pitchFamily="34" charset="0"/>
                <a:cs typeface="Lato Light" panose="020F0502020204030203" pitchFamily="34" charset="0"/>
              </a:rPr>
              <a:t>Earnings Per Share (EPS) vs. Dividends Per Share (DPS): What's the Difference?</a:t>
            </a:r>
            <a:r>
              <a:rPr lang="en-US" sz="900" i="1" dirty="0">
                <a:latin typeface="Lato Light" panose="020F0502020204030203" pitchFamily="34" charset="0"/>
                <a:ea typeface="Lato Light" panose="020F0502020204030203" pitchFamily="34" charset="0"/>
                <a:cs typeface="Lato Light" panose="020F0502020204030203" pitchFamily="34" charset="0"/>
              </a:rPr>
              <a:t> </a:t>
            </a:r>
            <a:r>
              <a:rPr lang="en-US" sz="900" dirty="0">
                <a:effectLst/>
                <a:latin typeface="Lato Light" panose="020F0502020204030203" pitchFamily="34" charset="0"/>
                <a:ea typeface="Lato Light" panose="020F0502020204030203" pitchFamily="34" charset="0"/>
                <a:cs typeface="Lato Light" panose="020F0502020204030203" pitchFamily="34" charset="0"/>
              </a:rPr>
              <a:t>Investopedia. Retrieved February 18, 2022, from </a:t>
            </a:r>
            <a:r>
              <a:rPr lang="en-US" sz="900" dirty="0">
                <a:effectLst/>
                <a:latin typeface="Lato Light" panose="020F0502020204030203" pitchFamily="34" charset="0"/>
                <a:ea typeface="Lato Light" panose="020F0502020204030203" pitchFamily="34" charset="0"/>
                <a:cs typeface="Lato Light" panose="020F0502020204030203" pitchFamily="34" charset="0"/>
                <a:hlinkClick r:id="rId3"/>
              </a:rPr>
              <a:t>https://www.investopedia.com/ask/answers/032515/what-difference-between-earnings-share-and-dividends-share.asp#:~:text=Earnings%20per%20share%20is%20a,a%20company's%20profitability%20and%20outlook</a:t>
            </a:r>
            <a:endParaRPr lang="en-US" sz="900" dirty="0">
              <a:effectLst/>
              <a:latin typeface="Lato Light" panose="020F0502020204030203" pitchFamily="34" charset="0"/>
              <a:ea typeface="Lato Light" panose="020F0502020204030203" pitchFamily="34" charset="0"/>
              <a:cs typeface="Lato Light" panose="020F0502020204030203" pitchFamily="34" charset="0"/>
            </a:endParaRPr>
          </a:p>
          <a:p>
            <a:endParaRPr lang="en-US" sz="900" dirty="0">
              <a:effectLst/>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3552581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BB561-0E14-4F45-84DA-2542BDB5A222}"/>
              </a:ext>
            </a:extLst>
          </p:cNvPr>
          <p:cNvSpPr>
            <a:spLocks noGrp="1"/>
          </p:cNvSpPr>
          <p:nvPr>
            <p:ph type="title"/>
          </p:nvPr>
        </p:nvSpPr>
        <p:spPr/>
        <p:txBody>
          <a:bodyPr>
            <a:normAutofit fontScale="90000"/>
          </a:bodyPr>
          <a:lstStyle/>
          <a:p>
            <a:r>
              <a:rPr lang="en-US" dirty="0"/>
              <a:t>Revenue Compared to Earnings for Netflix in 2017 - 2018</a:t>
            </a:r>
          </a:p>
        </p:txBody>
      </p:sp>
      <p:pic>
        <p:nvPicPr>
          <p:cNvPr id="6" name="Picture Placeholder 5" descr="Chart, bar chart&#10;&#10;Description automatically generated">
            <a:extLst>
              <a:ext uri="{FF2B5EF4-FFF2-40B4-BE49-F238E27FC236}">
                <a16:creationId xmlns:a16="http://schemas.microsoft.com/office/drawing/2014/main" id="{D5D8A3DE-0BE3-43A3-8599-2C43DAF4A9E6}"/>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6460458" y="924788"/>
            <a:ext cx="5243642" cy="3495762"/>
          </a:xfrm>
        </p:spPr>
      </p:pic>
      <p:sp>
        <p:nvSpPr>
          <p:cNvPr id="4" name="Text Placeholder 3">
            <a:extLst>
              <a:ext uri="{FF2B5EF4-FFF2-40B4-BE49-F238E27FC236}">
                <a16:creationId xmlns:a16="http://schemas.microsoft.com/office/drawing/2014/main" id="{E2C3DDE5-6C21-4C27-944E-E9E276A7F577}"/>
              </a:ext>
            </a:extLst>
          </p:cNvPr>
          <p:cNvSpPr>
            <a:spLocks noGrp="1"/>
          </p:cNvSpPr>
          <p:nvPr>
            <p:ph type="body" sz="half" idx="2"/>
          </p:nvPr>
        </p:nvSpPr>
        <p:spPr>
          <a:xfrm>
            <a:off x="683342" y="2552700"/>
            <a:ext cx="5777116" cy="3495762"/>
          </a:xfrm>
        </p:spPr>
        <p:txBody>
          <a:bodyPr>
            <a:normAutofit lnSpcReduction="10000"/>
          </a:bodyPr>
          <a:lstStyle/>
          <a:p>
            <a:r>
              <a:rPr lang="en-US" sz="900" b="1" dirty="0">
                <a:latin typeface="Lato" panose="020F0502020204030203" pitchFamily="34" charset="0"/>
                <a:ea typeface="Lato" panose="020F0502020204030203" pitchFamily="34" charset="0"/>
                <a:cs typeface="Lato" panose="020F0502020204030203" pitchFamily="34" charset="0"/>
              </a:rPr>
              <a:t>Revenue</a:t>
            </a:r>
            <a:r>
              <a:rPr lang="en-US" sz="900" dirty="0">
                <a:latin typeface="Lato" panose="020F0502020204030203" pitchFamily="34" charset="0"/>
                <a:ea typeface="Lato" panose="020F0502020204030203" pitchFamily="34" charset="0"/>
                <a:cs typeface="Lato" panose="020F0502020204030203" pitchFamily="34" charset="0"/>
              </a:rPr>
              <a:t> (also known as Gross Sales)</a:t>
            </a:r>
            <a:r>
              <a:rPr lang="en-US" sz="900" b="0" i="0" dirty="0">
                <a:solidFill>
                  <a:srgbClr val="111111"/>
                </a:solidFill>
                <a:effectLst/>
                <a:latin typeface="Lato" panose="020F0502020204030203" pitchFamily="34" charset="0"/>
                <a:ea typeface="Lato" panose="020F0502020204030203" pitchFamily="34" charset="0"/>
                <a:cs typeface="Lato" panose="020F0502020204030203" pitchFamily="34" charset="0"/>
              </a:rPr>
              <a:t> is the total amount of money earned by a company for selling its goods and services. It’s also the income generated before expenses are deducted.</a:t>
            </a:r>
          </a:p>
          <a:p>
            <a:r>
              <a:rPr lang="en-US" sz="900" b="1" dirty="0">
                <a:solidFill>
                  <a:srgbClr val="111111"/>
                </a:solidFill>
                <a:latin typeface="Lato" panose="020F0502020204030203" pitchFamily="34" charset="0"/>
                <a:ea typeface="Lato" panose="020F0502020204030203" pitchFamily="34" charset="0"/>
                <a:cs typeface="Lato" panose="020F0502020204030203" pitchFamily="34" charset="0"/>
              </a:rPr>
              <a:t>Earnings</a:t>
            </a:r>
            <a:r>
              <a:rPr lang="en-US" sz="900" dirty="0">
                <a:solidFill>
                  <a:srgbClr val="111111"/>
                </a:solidFill>
                <a:latin typeface="Lato" panose="020F0502020204030203" pitchFamily="34" charset="0"/>
                <a:ea typeface="Lato" panose="020F0502020204030203" pitchFamily="34" charset="0"/>
                <a:cs typeface="Lato" panose="020F0502020204030203" pitchFamily="34" charset="0"/>
              </a:rPr>
              <a:t> </a:t>
            </a:r>
            <a:r>
              <a:rPr lang="en-US" sz="900" b="0" i="0" dirty="0">
                <a:solidFill>
                  <a:srgbClr val="111111"/>
                </a:solidFill>
                <a:effectLst/>
                <a:latin typeface="Lato" panose="020F0502020204030203" pitchFamily="34" charset="0"/>
                <a:ea typeface="Lato" panose="020F0502020204030203" pitchFamily="34" charset="0"/>
                <a:cs typeface="Lato" panose="020F0502020204030203" pitchFamily="34" charset="0"/>
              </a:rPr>
              <a:t>represents the profit a company has earned; it is calculated by subtracting expenses, interest, and taxes from revenue (Tarver, 2020).</a:t>
            </a:r>
          </a:p>
          <a:p>
            <a:r>
              <a:rPr lang="en-US" sz="900" dirty="0">
                <a:solidFill>
                  <a:srgbClr val="111111"/>
                </a:solidFill>
                <a:latin typeface="Lato" panose="020F0502020204030203" pitchFamily="34" charset="0"/>
                <a:ea typeface="Lato" panose="020F0502020204030203" pitchFamily="34" charset="0"/>
                <a:cs typeface="Lato" panose="020F0502020204030203" pitchFamily="34" charset="0"/>
              </a:rPr>
              <a:t>In </a:t>
            </a:r>
            <a:r>
              <a:rPr lang="en-US" sz="900" b="1" dirty="0">
                <a:solidFill>
                  <a:srgbClr val="111111"/>
                </a:solidFill>
                <a:latin typeface="Lato" panose="020F0502020204030203" pitchFamily="34" charset="0"/>
                <a:ea typeface="Lato" panose="020F0502020204030203" pitchFamily="34" charset="0"/>
                <a:cs typeface="Lato" panose="020F0502020204030203" pitchFamily="34" charset="0"/>
              </a:rPr>
              <a:t>Q2 of 2017</a:t>
            </a:r>
            <a:r>
              <a:rPr lang="en-US" sz="900" dirty="0">
                <a:solidFill>
                  <a:srgbClr val="111111"/>
                </a:solidFill>
                <a:latin typeface="Lato" panose="020F0502020204030203" pitchFamily="34" charset="0"/>
                <a:ea typeface="Lato" panose="020F0502020204030203" pitchFamily="34" charset="0"/>
                <a:cs typeface="Lato" panose="020F0502020204030203" pitchFamily="34" charset="0"/>
              </a:rPr>
              <a:t>, Netflix made about $2.7 billion on their sales, but after expenses, taxes, etc. (about $2.6 billion), the actual money they made (earnings) was about $100 million.</a:t>
            </a:r>
          </a:p>
          <a:p>
            <a:r>
              <a:rPr lang="en-US" sz="900" b="0" i="0" dirty="0">
                <a:solidFill>
                  <a:srgbClr val="111111"/>
                </a:solidFill>
                <a:effectLst/>
                <a:latin typeface="Lato" panose="020F0502020204030203" pitchFamily="34" charset="0"/>
                <a:ea typeface="Lato" panose="020F0502020204030203" pitchFamily="34" charset="0"/>
                <a:cs typeface="Lato" panose="020F0502020204030203" pitchFamily="34" charset="0"/>
              </a:rPr>
              <a:t>In </a:t>
            </a:r>
            <a:r>
              <a:rPr lang="en-US" sz="900" b="1" i="0" dirty="0">
                <a:solidFill>
                  <a:srgbClr val="111111"/>
                </a:solidFill>
                <a:effectLst/>
                <a:latin typeface="Lato" panose="020F0502020204030203" pitchFamily="34" charset="0"/>
                <a:ea typeface="Lato" panose="020F0502020204030203" pitchFamily="34" charset="0"/>
                <a:cs typeface="Lato" panose="020F0502020204030203" pitchFamily="34" charset="0"/>
              </a:rPr>
              <a:t>Q3 of 2017</a:t>
            </a:r>
            <a:r>
              <a:rPr lang="en-US" sz="900" b="0" i="0" dirty="0">
                <a:solidFill>
                  <a:srgbClr val="111111"/>
                </a:solidFill>
                <a:effectLst/>
                <a:latin typeface="Lato" panose="020F0502020204030203" pitchFamily="34" charset="0"/>
                <a:ea typeface="Lato" panose="020F0502020204030203" pitchFamily="34" charset="0"/>
                <a:cs typeface="Lato" panose="020F0502020204030203" pitchFamily="34" charset="0"/>
              </a:rPr>
              <a:t>, Netflix’s revenue was around $3 billion, but after expenses (about $2.9 billion), their earnings were around $200 million. </a:t>
            </a:r>
          </a:p>
          <a:p>
            <a:r>
              <a:rPr lang="en-US" sz="900" dirty="0">
                <a:solidFill>
                  <a:srgbClr val="111111"/>
                </a:solidFill>
                <a:latin typeface="Lato" panose="020F0502020204030203" pitchFamily="34" charset="0"/>
                <a:ea typeface="Lato" panose="020F0502020204030203" pitchFamily="34" charset="0"/>
                <a:cs typeface="Lato" panose="020F0502020204030203" pitchFamily="34" charset="0"/>
              </a:rPr>
              <a:t>In </a:t>
            </a:r>
            <a:r>
              <a:rPr lang="en-US" sz="900" b="1" dirty="0">
                <a:solidFill>
                  <a:srgbClr val="111111"/>
                </a:solidFill>
                <a:latin typeface="Lato" panose="020F0502020204030203" pitchFamily="34" charset="0"/>
                <a:ea typeface="Lato" panose="020F0502020204030203" pitchFamily="34" charset="0"/>
                <a:cs typeface="Lato" panose="020F0502020204030203" pitchFamily="34" charset="0"/>
              </a:rPr>
              <a:t>Q4 of 2017</a:t>
            </a:r>
            <a:r>
              <a:rPr lang="en-US" sz="900" dirty="0">
                <a:solidFill>
                  <a:srgbClr val="111111"/>
                </a:solidFill>
                <a:latin typeface="Lato" panose="020F0502020204030203" pitchFamily="34" charset="0"/>
                <a:ea typeface="Lato" panose="020F0502020204030203" pitchFamily="34" charset="0"/>
                <a:cs typeface="Lato" panose="020F0502020204030203" pitchFamily="34" charset="0"/>
              </a:rPr>
              <a:t>, Netflix made about $3.3 billion in sales, but only made about $300 million after expenses (about $3.2 billion).</a:t>
            </a:r>
          </a:p>
          <a:p>
            <a:r>
              <a:rPr lang="en-US" sz="900" b="0" i="0" dirty="0">
                <a:solidFill>
                  <a:srgbClr val="111111"/>
                </a:solidFill>
                <a:effectLst/>
                <a:latin typeface="Lato" panose="020F0502020204030203" pitchFamily="34" charset="0"/>
                <a:ea typeface="Lato" panose="020F0502020204030203" pitchFamily="34" charset="0"/>
                <a:cs typeface="Lato" panose="020F0502020204030203" pitchFamily="34" charset="0"/>
              </a:rPr>
              <a:t>In </a:t>
            </a:r>
            <a:r>
              <a:rPr lang="en-US" sz="900" b="1" dirty="0">
                <a:solidFill>
                  <a:srgbClr val="111111"/>
                </a:solidFill>
                <a:latin typeface="Lato" panose="020F0502020204030203" pitchFamily="34" charset="0"/>
                <a:ea typeface="Lato" panose="020F0502020204030203" pitchFamily="34" charset="0"/>
                <a:cs typeface="Lato" panose="020F0502020204030203" pitchFamily="34" charset="0"/>
              </a:rPr>
              <a:t>Q1 of 2018</a:t>
            </a:r>
            <a:r>
              <a:rPr lang="en-US" sz="900" dirty="0">
                <a:solidFill>
                  <a:srgbClr val="111111"/>
                </a:solidFill>
                <a:latin typeface="Lato" panose="020F0502020204030203" pitchFamily="34" charset="0"/>
                <a:ea typeface="Lato" panose="020F0502020204030203" pitchFamily="34" charset="0"/>
                <a:cs typeface="Lato" panose="020F0502020204030203" pitchFamily="34" charset="0"/>
              </a:rPr>
              <a:t>, Netflix’s revenue was about $3.7 billion, but only made around $400 million after expenses (around $3.6 billion).</a:t>
            </a:r>
          </a:p>
          <a:p>
            <a:r>
              <a:rPr lang="en-US" sz="900" b="0" i="0" dirty="0">
                <a:solidFill>
                  <a:srgbClr val="111111"/>
                </a:solidFill>
                <a:effectLst/>
                <a:latin typeface="Lato" panose="020F0502020204030203" pitchFamily="34" charset="0"/>
                <a:ea typeface="Lato" panose="020F0502020204030203" pitchFamily="34" charset="0"/>
                <a:cs typeface="Lato" panose="020F0502020204030203" pitchFamily="34" charset="0"/>
              </a:rPr>
              <a:t>Based on the graph, we can see that both the revenue and earnings are considered sequential because both graphs keep going up. The revenue is estimated to go up about every $0.5 billion ($500 million) each quarter, the expenses are estimated to also go up about every $0.3 billion ($300 million), and the earnings are expected to go up about $0.1 billion ($100 million). Although Netflix’s revenue is doing very well, their expenses are also going up nearly as high, making their earnings a lot smaller.</a:t>
            </a:r>
          </a:p>
        </p:txBody>
      </p:sp>
      <p:sp>
        <p:nvSpPr>
          <p:cNvPr id="7" name="TextBox 6">
            <a:extLst>
              <a:ext uri="{FF2B5EF4-FFF2-40B4-BE49-F238E27FC236}">
                <a16:creationId xmlns:a16="http://schemas.microsoft.com/office/drawing/2014/main" id="{6AC383C4-CD22-47F8-A3F8-D892C479CC0A}"/>
              </a:ext>
            </a:extLst>
          </p:cNvPr>
          <p:cNvSpPr txBox="1"/>
          <p:nvPr/>
        </p:nvSpPr>
        <p:spPr>
          <a:xfrm>
            <a:off x="6904139" y="5286881"/>
            <a:ext cx="4189782" cy="646331"/>
          </a:xfrm>
          <a:prstGeom prst="rect">
            <a:avLst/>
          </a:prstGeom>
          <a:noFill/>
        </p:spPr>
        <p:txBody>
          <a:bodyPr wrap="square" rtlCol="0">
            <a:spAutoFit/>
          </a:bodyPr>
          <a:lstStyle/>
          <a:p>
            <a:pPr algn="ctr"/>
            <a:r>
              <a:rPr lang="en-US" sz="900" dirty="0">
                <a:effectLst/>
                <a:latin typeface="Lato Light" panose="020F0502020204030203" pitchFamily="34" charset="0"/>
                <a:ea typeface="Lato Light" panose="020F0502020204030203" pitchFamily="34" charset="0"/>
                <a:cs typeface="Lato Light" panose="020F0502020204030203" pitchFamily="34" charset="0"/>
              </a:rPr>
              <a:t>Tarver, E. (2020, June 2). </a:t>
            </a:r>
            <a:r>
              <a:rPr lang="en-US" sz="900" i="1" dirty="0">
                <a:effectLst/>
                <a:latin typeface="Lato Light" panose="020F0502020204030203" pitchFamily="34" charset="0"/>
                <a:ea typeface="Lato Light" panose="020F0502020204030203" pitchFamily="34" charset="0"/>
                <a:cs typeface="Lato Light" panose="020F0502020204030203" pitchFamily="34" charset="0"/>
              </a:rPr>
              <a:t>How Do Earnings and Revenue Differ?</a:t>
            </a:r>
            <a:r>
              <a:rPr lang="en-US" sz="900" dirty="0">
                <a:effectLst/>
                <a:latin typeface="Lato Light" panose="020F0502020204030203" pitchFamily="34" charset="0"/>
                <a:ea typeface="Lato Light" panose="020F0502020204030203" pitchFamily="34" charset="0"/>
                <a:cs typeface="Lato Light" panose="020F0502020204030203" pitchFamily="34" charset="0"/>
              </a:rPr>
              <a:t> Investopedia. Retrieved February 18, 2022, from </a:t>
            </a:r>
            <a:r>
              <a:rPr lang="en-US" sz="900" dirty="0">
                <a:effectLst/>
                <a:latin typeface="Lato Light" panose="020F0502020204030203" pitchFamily="34" charset="0"/>
                <a:ea typeface="Lato Light" panose="020F0502020204030203" pitchFamily="34" charset="0"/>
                <a:cs typeface="Lato Light" panose="020F0502020204030203" pitchFamily="34" charset="0"/>
                <a:hlinkClick r:id="rId3"/>
              </a:rPr>
              <a:t>https://www.investopedia.com/ask/answers/070715/what-difference-between-earnings-and-revenue.asp</a:t>
            </a:r>
            <a:endParaRPr lang="en-US" sz="900"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8" name="TextBox 7">
            <a:extLst>
              <a:ext uri="{FF2B5EF4-FFF2-40B4-BE49-F238E27FC236}">
                <a16:creationId xmlns:a16="http://schemas.microsoft.com/office/drawing/2014/main" id="{F0B4292E-F566-4D06-8EA6-7A739FB17EDC}"/>
              </a:ext>
            </a:extLst>
          </p:cNvPr>
          <p:cNvSpPr txBox="1"/>
          <p:nvPr/>
        </p:nvSpPr>
        <p:spPr>
          <a:xfrm rot="16200000">
            <a:off x="6065862" y="2541864"/>
            <a:ext cx="1224793" cy="261610"/>
          </a:xfrm>
          <a:prstGeom prst="rect">
            <a:avLst/>
          </a:prstGeom>
          <a:noFill/>
        </p:spPr>
        <p:txBody>
          <a:bodyPr wrap="square" rtlCol="0">
            <a:spAutoFit/>
          </a:bodyPr>
          <a:lstStyle/>
          <a:p>
            <a:r>
              <a:rPr lang="en-US" sz="1050" dirty="0">
                <a:latin typeface="Lato" panose="020F0502020204030203" pitchFamily="34" charset="0"/>
                <a:ea typeface="Lato" panose="020F0502020204030203" pitchFamily="34" charset="0"/>
                <a:cs typeface="Lato" panose="020F0502020204030203" pitchFamily="34" charset="0"/>
              </a:rPr>
              <a:t>Money in Billions</a:t>
            </a:r>
          </a:p>
        </p:txBody>
      </p:sp>
    </p:spTree>
    <p:extLst>
      <p:ext uri="{BB962C8B-B14F-4D97-AF65-F5344CB8AC3E}">
        <p14:creationId xmlns:p14="http://schemas.microsoft.com/office/powerpoint/2010/main" val="1585681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1A59A-E167-42AB-ADED-0FEA0981F589}"/>
              </a:ext>
            </a:extLst>
          </p:cNvPr>
          <p:cNvSpPr>
            <a:spLocks noGrp="1"/>
          </p:cNvSpPr>
          <p:nvPr>
            <p:ph type="title"/>
          </p:nvPr>
        </p:nvSpPr>
        <p:spPr/>
        <p:txBody>
          <a:bodyPr>
            <a:normAutofit fontScale="90000"/>
          </a:bodyPr>
          <a:lstStyle/>
          <a:p>
            <a:r>
              <a:rPr lang="en-US" dirty="0"/>
              <a:t>Netflix vs. Dow Jones Stock Price in 2017</a:t>
            </a:r>
            <a:br>
              <a:rPr lang="en-US" dirty="0"/>
            </a:br>
            <a:endParaRPr lang="en-US" dirty="0"/>
          </a:p>
        </p:txBody>
      </p:sp>
      <p:pic>
        <p:nvPicPr>
          <p:cNvPr id="6" name="Picture Placeholder 5" descr="Chart&#10;&#10;Description automatically generated with medium confidence">
            <a:extLst>
              <a:ext uri="{FF2B5EF4-FFF2-40B4-BE49-F238E27FC236}">
                <a16:creationId xmlns:a16="http://schemas.microsoft.com/office/drawing/2014/main" id="{FBF426BD-16A4-41AA-BD10-E02C5016E02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4000095" y="1066800"/>
            <a:ext cx="8756048" cy="4378024"/>
          </a:xfrm>
        </p:spPr>
      </p:pic>
      <p:sp>
        <p:nvSpPr>
          <p:cNvPr id="4" name="Text Placeholder 3">
            <a:extLst>
              <a:ext uri="{FF2B5EF4-FFF2-40B4-BE49-F238E27FC236}">
                <a16:creationId xmlns:a16="http://schemas.microsoft.com/office/drawing/2014/main" id="{A4CB4B10-FD2A-4CFB-9114-9EC302CCE460}"/>
              </a:ext>
            </a:extLst>
          </p:cNvPr>
          <p:cNvSpPr>
            <a:spLocks noGrp="1"/>
          </p:cNvSpPr>
          <p:nvPr>
            <p:ph type="body" sz="half" idx="2"/>
          </p:nvPr>
        </p:nvSpPr>
        <p:spPr>
          <a:xfrm>
            <a:off x="683342" y="2298583"/>
            <a:ext cx="4103431" cy="3570405"/>
          </a:xfrm>
        </p:spPr>
        <p:txBody>
          <a:bodyPr>
            <a:normAutofit fontScale="92500" lnSpcReduction="20000"/>
          </a:bodyPr>
          <a:lstStyle/>
          <a:p>
            <a:r>
              <a:rPr lang="en-US" dirty="0">
                <a:latin typeface="Lato" panose="020F0502020204030203" pitchFamily="34" charset="0"/>
                <a:ea typeface="Lato" panose="020F0502020204030203" pitchFamily="34" charset="0"/>
                <a:cs typeface="Lato" panose="020F0502020204030203" pitchFamily="34" charset="0"/>
              </a:rPr>
              <a:t>The dates for both the Netflix and Dow Jones stocks occurred the first of every month in 2017 from January to December.</a:t>
            </a:r>
          </a:p>
          <a:p>
            <a:r>
              <a:rPr lang="en-US" dirty="0">
                <a:latin typeface="Lato" panose="020F0502020204030203" pitchFamily="34" charset="0"/>
                <a:ea typeface="Lato" panose="020F0502020204030203" pitchFamily="34" charset="0"/>
                <a:cs typeface="Lato" panose="020F0502020204030203" pitchFamily="34" charset="0"/>
              </a:rPr>
              <a:t>The Netflix stock prices are considerably lower starting at $140 a stock to about $200; while Dow Jones stocks start at about $20,000 to $25,000 a stock.</a:t>
            </a:r>
          </a:p>
          <a:p>
            <a:r>
              <a:rPr lang="en-US" dirty="0">
                <a:latin typeface="Lato" panose="020F0502020204030203" pitchFamily="34" charset="0"/>
                <a:ea typeface="Lato" panose="020F0502020204030203" pitchFamily="34" charset="0"/>
                <a:cs typeface="Lato" panose="020F0502020204030203" pitchFamily="34" charset="0"/>
              </a:rPr>
              <a:t>The upward trend of the Netflix and Dow Jones stocks are pretty similar throughout the year; however, Netflix is a lot more volatile because of the drops and peaks throughout the trend. Dow Jones is a lot safer compared to Netflix because of the slow upward trend with very minimal drops.</a:t>
            </a:r>
          </a:p>
        </p:txBody>
      </p:sp>
    </p:spTree>
    <p:extLst>
      <p:ext uri="{BB962C8B-B14F-4D97-AF65-F5344CB8AC3E}">
        <p14:creationId xmlns:p14="http://schemas.microsoft.com/office/powerpoint/2010/main" val="1231855441"/>
      </p:ext>
    </p:extLst>
  </p:cSld>
  <p:clrMapOvr>
    <a:masterClrMapping/>
  </p:clrMapOvr>
</p:sld>
</file>

<file path=ppt/theme/theme1.xml><?xml version="1.0" encoding="utf-8"?>
<a:theme xmlns:a="http://schemas.openxmlformats.org/drawingml/2006/main" name="ChronicleVTI">
  <a:themeElements>
    <a:clrScheme name="AnalogousFromLightSeed_2SEEDS">
      <a:dk1>
        <a:srgbClr val="000000"/>
      </a:dk1>
      <a:lt1>
        <a:srgbClr val="FFFFFF"/>
      </a:lt1>
      <a:dk2>
        <a:srgbClr val="243541"/>
      </a:dk2>
      <a:lt2>
        <a:srgbClr val="E8E3E2"/>
      </a:lt2>
      <a:accent1>
        <a:srgbClr val="79AAB1"/>
      </a:accent1>
      <a:accent2>
        <a:srgbClr val="81AA9E"/>
      </a:accent2>
      <a:accent3>
        <a:srgbClr val="8BA3C0"/>
      </a:accent3>
      <a:accent4>
        <a:srgbClr val="BA7F95"/>
      </a:accent4>
      <a:accent5>
        <a:srgbClr val="C59694"/>
      </a:accent5>
      <a:accent6>
        <a:srgbClr val="BA9A7F"/>
      </a:accent6>
      <a:hlink>
        <a:srgbClr val="AE7269"/>
      </a:hlink>
      <a:folHlink>
        <a:srgbClr val="7F7F7F"/>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docProps/app.xml><?xml version="1.0" encoding="utf-8"?>
<Properties xmlns="http://schemas.openxmlformats.org/officeDocument/2006/extended-properties" xmlns:vt="http://schemas.openxmlformats.org/officeDocument/2006/docPropsVTypes">
  <TotalTime>229</TotalTime>
  <Words>1162</Words>
  <Application>Microsoft Office PowerPoint</Application>
  <PresentationFormat>Widescreen</PresentationFormat>
  <Paragraphs>36</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Calisto MT</vt:lpstr>
      <vt:lpstr>Lato</vt:lpstr>
      <vt:lpstr>Lato Light</vt:lpstr>
      <vt:lpstr>SourceSansPro</vt:lpstr>
      <vt:lpstr>Univers Condensed</vt:lpstr>
      <vt:lpstr>ChronicleVTI</vt:lpstr>
      <vt:lpstr>Netflix Stock Profile of 2017</vt:lpstr>
      <vt:lpstr>List of Visualizations</vt:lpstr>
      <vt:lpstr>Distribution of Netflix Stock by Quarter</vt:lpstr>
      <vt:lpstr>Earnings Per Share for Netflix stock in 2017</vt:lpstr>
      <vt:lpstr>Revenue Compared to Earnings for Netflix in 2017 - 2018</vt:lpstr>
      <vt:lpstr>Netflix vs. Dow Jones Stock Price in 2017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Netflix Stock Profile of 2017</dc:title>
  <dc:creator>Jessemy Lake</dc:creator>
  <cp:lastModifiedBy>Jessemy Lake</cp:lastModifiedBy>
  <cp:revision>20</cp:revision>
  <dcterms:created xsi:type="dcterms:W3CDTF">2022-02-18T09:12:40Z</dcterms:created>
  <dcterms:modified xsi:type="dcterms:W3CDTF">2022-02-19T02:51:03Z</dcterms:modified>
</cp:coreProperties>
</file>

<file path=docProps/thumbnail.jpeg>
</file>